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6" r:id="rId8"/>
    <p:sldId id="270" r:id="rId9"/>
    <p:sldId id="271" r:id="rId10"/>
    <p:sldId id="272" r:id="rId11"/>
    <p:sldId id="276" r:id="rId1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7" name="Prostokąt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8" name="Symbol zastępczy daty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2" name="Symbol zastępczy stopki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12" name="Symbol zastępczy numeru slajd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pl-PL"/>
          </a:p>
        </p:txBody>
      </p:sp>
      <p:sp>
        <p:nvSpPr>
          <p:cNvPr id="16" name="Symbol zastępczy tekstu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15" name="Symbol zastępczy tekstu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8" name="Prostokąt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1" name="Prostokąt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13" name="Symbol zastępczy numeru slajd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4" name="Symbol zastępczy stopki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/>
              <a:t>Kliknij ikonę, aby dodać obraz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09.04.2025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Prostokąt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779912" y="285729"/>
            <a:ext cx="4678288" cy="2783232"/>
          </a:xfrm>
        </p:spPr>
        <p:txBody>
          <a:bodyPr/>
          <a:lstStyle/>
          <a:p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660232" cy="4995175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7544" y="5157192"/>
            <a:ext cx="8208912" cy="864096"/>
          </a:xfrm>
        </p:spPr>
        <p:txBody>
          <a:bodyPr>
            <a:normAutofit lnSpcReduction="10000"/>
          </a:bodyPr>
          <a:lstStyle/>
          <a:p>
            <a:pPr algn="ctr"/>
            <a:r>
              <a:rPr lang="pl-PL" dirty="0"/>
              <a:t>Rekrutacja do LXIV LO im. S. I. Witkiewicza „WITKACEGO” 2024/25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Rekrutacja uzupełniająca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3300" b="1" dirty="0">
                <a:solidFill>
                  <a:srgbClr val="FF0000"/>
                </a:solidFill>
              </a:rPr>
              <a:t>od 23 lipca do 7 sierpnia</a:t>
            </a:r>
            <a:r>
              <a:rPr lang="pl-PL" sz="3300" b="1" dirty="0"/>
              <a:t> </a:t>
            </a:r>
            <a:r>
              <a:rPr lang="pl-PL" sz="3300" dirty="0"/>
              <a:t>– rekrutacja uzupełniająca.</a:t>
            </a:r>
          </a:p>
          <a:p>
            <a:r>
              <a:rPr lang="pl-PL" sz="3400" b="1" dirty="0">
                <a:solidFill>
                  <a:srgbClr val="FF0000"/>
                </a:solidFill>
              </a:rPr>
              <a:t>od 23 lipca do 28 lipca do godz. 15:00</a:t>
            </a:r>
            <a:r>
              <a:rPr lang="pl-PL" sz="3400" b="1" dirty="0"/>
              <a:t>: </a:t>
            </a:r>
            <a:r>
              <a:rPr lang="pl-PL" sz="3400" dirty="0"/>
              <a:t>składanie wniosków o przyjęcie na wolne miejsca</a:t>
            </a:r>
          </a:p>
          <a:p>
            <a:endParaRPr lang="pl-PL" sz="3300" dirty="0"/>
          </a:p>
          <a:p>
            <a:r>
              <a:rPr lang="pl-PL" sz="3300" dirty="0"/>
              <a:t>Szczegóły można znaleźć  w „Harmonogramie działań ósmoklasisty”</a:t>
            </a:r>
          </a:p>
          <a:p>
            <a:pPr marL="0" indent="0">
              <a:buNone/>
            </a:pPr>
            <a:r>
              <a:rPr lang="pl-PL" sz="3300" dirty="0"/>
              <a:t>	</a:t>
            </a:r>
            <a:r>
              <a:rPr lang="pl-PL" sz="3300" dirty="0" err="1"/>
              <a:t>www.edukacja.um.warszawa.pl</a:t>
            </a:r>
            <a:endParaRPr lang="pl-PL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04856" cy="5040560"/>
          </a:xfrm>
        </p:spPr>
        <p:txBody>
          <a:bodyPr>
            <a:normAutofit/>
          </a:bodyPr>
          <a:lstStyle/>
          <a:p>
            <a:r>
              <a:rPr lang="pl-PL" sz="6000" dirty="0"/>
              <a:t>Powodzenia !</a:t>
            </a:r>
            <a:br>
              <a:rPr lang="pl-PL" sz="6000" dirty="0"/>
            </a:br>
            <a:br>
              <a:rPr lang="pl-PL" sz="6000"/>
            </a:br>
            <a:endParaRPr lang="pl-PL" sz="60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pic>
        <p:nvPicPr>
          <p:cNvPr id="1026" name="Picture 2" descr="C:\Users\Monika\AppData\Local\Microsoft\Windows\Temporary Internet Files\Content.IE5\2AXACKW0\quadrifoglio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476672"/>
            <a:ext cx="2495550" cy="258127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rekrutacyjne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Podstawa prawna : ROZPORZĄDZENIE MINISTRA EDUKACJI I NAUKI z dnia </a:t>
            </a:r>
            <a:r>
              <a:rPr lang="pl-PL" sz="2400" b="1" dirty="0">
                <a:latin typeface="Times New Roman" pitchFamily="18" charset="0"/>
                <a:cs typeface="Times New Roman" pitchFamily="18" charset="0"/>
              </a:rPr>
              <a:t>18 listopada 2022 r.</a:t>
            </a:r>
            <a:r>
              <a:rPr lang="pl-P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w sprawie przeprowadzania postepowania rekrutacyjnego oraz postepowania uzupełniającego (Dz.U.2022.2431 ze zm.)</a:t>
            </a:r>
          </a:p>
          <a:p>
            <a:pPr lvl="0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Zarządzenie nr 11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Mazowieckiego Kuratora Oświaty z dnia 30 stycznia 2025 r. w sprawie ustalenia terminów rekrutacji do klas pierwszych publicznych szkół ponadpodstawowych, …. na rok szkolny 2025/2026.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rekrutacyjne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sz="2400" dirty="0"/>
              <a:t>Przeliczanie na punkty wyników </a:t>
            </a:r>
            <a:r>
              <a:rPr lang="pl-PL" sz="2400" b="1" dirty="0"/>
              <a:t>z egzaminu ósmoklasisty</a:t>
            </a:r>
            <a:r>
              <a:rPr lang="pl-PL" sz="2400" dirty="0"/>
              <a:t>:</a:t>
            </a:r>
          </a:p>
          <a:p>
            <a:pPr>
              <a:buNone/>
            </a:pPr>
            <a:r>
              <a:rPr lang="pl-PL" sz="2400" dirty="0"/>
              <a:t>1) wynik przedstawiony w procentach z:</a:t>
            </a:r>
          </a:p>
          <a:p>
            <a:pPr>
              <a:buNone/>
            </a:pPr>
            <a:r>
              <a:rPr lang="pl-PL" sz="2400" dirty="0"/>
              <a:t>   a) języka polskiego,</a:t>
            </a:r>
          </a:p>
          <a:p>
            <a:pPr>
              <a:buNone/>
            </a:pPr>
            <a:r>
              <a:rPr lang="pl-PL" sz="2400" dirty="0"/>
              <a:t>	b) matematyki,</a:t>
            </a:r>
          </a:p>
          <a:p>
            <a:pPr>
              <a:buNone/>
            </a:pPr>
            <a:r>
              <a:rPr lang="pl-PL" sz="2400" dirty="0"/>
              <a:t>– mnoży się przez </a:t>
            </a:r>
            <a:r>
              <a:rPr lang="pl-PL" sz="2400" b="1" dirty="0"/>
              <a:t>0,35</a:t>
            </a:r>
            <a:r>
              <a:rPr lang="pl-PL" sz="2400" dirty="0"/>
              <a:t>;</a:t>
            </a:r>
          </a:p>
          <a:p>
            <a:pPr>
              <a:buNone/>
            </a:pPr>
            <a:r>
              <a:rPr lang="pl-PL" sz="2400" dirty="0"/>
              <a:t>2) wynik przedstawiony w procentach z:</a:t>
            </a:r>
          </a:p>
          <a:p>
            <a:pPr>
              <a:buNone/>
            </a:pPr>
            <a:r>
              <a:rPr lang="pl-PL" sz="2400" dirty="0"/>
              <a:t>   a) języka obcego nowożytnego,</a:t>
            </a:r>
          </a:p>
          <a:p>
            <a:pPr>
              <a:buNone/>
            </a:pPr>
            <a:r>
              <a:rPr lang="pl-PL" sz="2400" dirty="0"/>
              <a:t>– mnoży się przez </a:t>
            </a:r>
            <a:r>
              <a:rPr lang="pl-PL" sz="2400" b="1" dirty="0"/>
              <a:t>0,3</a:t>
            </a:r>
            <a:r>
              <a:rPr lang="pl-PL" sz="2400" dirty="0"/>
              <a:t>;</a:t>
            </a:r>
          </a:p>
          <a:p>
            <a:pPr>
              <a:buNone/>
            </a:pPr>
            <a:endParaRPr lang="pl-PL" sz="2400" dirty="0"/>
          </a:p>
          <a:p>
            <a:pPr>
              <a:buNone/>
            </a:pPr>
            <a:endParaRPr lang="pl-PL" sz="2400" dirty="0"/>
          </a:p>
          <a:p>
            <a:pPr>
              <a:buNone/>
            </a:pPr>
            <a:r>
              <a:rPr lang="pl-PL" sz="2400" u="sng" dirty="0"/>
              <a:t>Max. 2 x 35pkt. + 30pkt. = </a:t>
            </a:r>
            <a:r>
              <a:rPr lang="pl-PL" sz="2400" b="1" u="sng" dirty="0"/>
              <a:t>100 pkt.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rekrutacyjne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/>
              <a:t>Przeliczanie na punkty </a:t>
            </a:r>
            <a:r>
              <a:rPr lang="pl-PL" sz="2400" b="1" dirty="0"/>
              <a:t>ocen ze świadectwa </a:t>
            </a:r>
            <a:r>
              <a:rPr lang="pl-PL" sz="2400" dirty="0"/>
              <a:t>ukończenia szkoły podstawowej:</a:t>
            </a:r>
          </a:p>
          <a:p>
            <a:r>
              <a:rPr lang="pl-PL" sz="2400" dirty="0"/>
              <a:t>1) </a:t>
            </a:r>
            <a:r>
              <a:rPr lang="pl-PL" sz="2400" b="1" dirty="0"/>
              <a:t>celującym</a:t>
            </a:r>
            <a:r>
              <a:rPr lang="pl-PL" sz="2400" dirty="0"/>
              <a:t> – przyznaje się po </a:t>
            </a:r>
            <a:r>
              <a:rPr lang="pl-PL" sz="2400" b="1" dirty="0"/>
              <a:t>18 punktów</a:t>
            </a:r>
            <a:r>
              <a:rPr lang="pl-PL" sz="2400" dirty="0"/>
              <a:t>;</a:t>
            </a:r>
          </a:p>
          <a:p>
            <a:r>
              <a:rPr lang="pl-PL" sz="2400" dirty="0"/>
              <a:t>2) </a:t>
            </a:r>
            <a:r>
              <a:rPr lang="pl-PL" sz="2400" b="1" dirty="0"/>
              <a:t>bardzo dobrym </a:t>
            </a:r>
            <a:r>
              <a:rPr lang="pl-PL" sz="2400" dirty="0"/>
              <a:t>– przyznaje się po </a:t>
            </a:r>
            <a:r>
              <a:rPr lang="pl-PL" sz="2400" b="1" dirty="0"/>
              <a:t>17 punktów</a:t>
            </a:r>
            <a:r>
              <a:rPr lang="pl-PL" sz="2400" dirty="0"/>
              <a:t>;</a:t>
            </a:r>
          </a:p>
          <a:p>
            <a:r>
              <a:rPr lang="pl-PL" sz="2400" dirty="0"/>
              <a:t>3) </a:t>
            </a:r>
            <a:r>
              <a:rPr lang="pl-PL" sz="2400" b="1" dirty="0"/>
              <a:t>dobrym</a:t>
            </a:r>
            <a:r>
              <a:rPr lang="pl-PL" sz="2400" dirty="0"/>
              <a:t> – przyznaje się po </a:t>
            </a:r>
            <a:r>
              <a:rPr lang="pl-PL" sz="2400" b="1" dirty="0"/>
              <a:t>14 punktów</a:t>
            </a:r>
            <a:r>
              <a:rPr lang="pl-PL" sz="2400" dirty="0"/>
              <a:t>;</a:t>
            </a:r>
          </a:p>
          <a:p>
            <a:r>
              <a:rPr lang="pl-PL" sz="2400" dirty="0"/>
              <a:t>4) dostatecznym – przyznaje się po 8 punktów;</a:t>
            </a:r>
          </a:p>
          <a:p>
            <a:r>
              <a:rPr lang="pl-PL" sz="2400" dirty="0"/>
              <a:t>5) dopuszczającym – przyznaje się po 2 punkty.</a:t>
            </a:r>
          </a:p>
          <a:p>
            <a:pPr marL="0" indent="0">
              <a:buNone/>
            </a:pP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W „Witkacym” </a:t>
            </a:r>
            <a:r>
              <a:rPr lang="pl-P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 j. polski, matematyka </a:t>
            </a:r>
            <a:r>
              <a:rPr lang="pl-PL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l-PL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dwa</a:t>
            </a:r>
            <a:r>
              <a:rPr lang="pl-PL" sz="2400" dirty="0">
                <a:latin typeface="Times New Roman" pitchFamily="18" charset="0"/>
                <a:cs typeface="Times New Roman" pitchFamily="18" charset="0"/>
              </a:rPr>
              <a:t>, wybrane przez kandydata przedmioty spośród: </a:t>
            </a:r>
            <a:r>
              <a:rPr lang="pl-PL" sz="2000" b="1" dirty="0">
                <a:latin typeface="Times New Roman" pitchFamily="18" charset="0"/>
                <a:cs typeface="Times New Roman" pitchFamily="18" charset="0"/>
              </a:rPr>
              <a:t>historia, biologia, geografia, fizyka, chemia, WOS, jeden język obcy.</a:t>
            </a:r>
          </a:p>
          <a:p>
            <a:pPr marL="0" indent="0">
              <a:buNone/>
            </a:pPr>
            <a:r>
              <a:rPr lang="pl-PL" sz="2400" u="sng" dirty="0"/>
              <a:t>Max. 4 x 18 pkt. = </a:t>
            </a:r>
            <a:r>
              <a:rPr lang="pl-PL" sz="2400" b="1" u="sng" dirty="0"/>
              <a:t>72 pkt.</a:t>
            </a:r>
          </a:p>
          <a:p>
            <a:pPr marL="0" indent="0">
              <a:buNone/>
            </a:pPr>
            <a:endParaRPr lang="pl-PL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Kryteria rekrutacyjne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Za </a:t>
            </a:r>
            <a:r>
              <a:rPr lang="pl-PL" sz="2400" b="1" dirty="0"/>
              <a:t>świadectwo SP z wyróżnieniem </a:t>
            </a:r>
            <a:r>
              <a:rPr lang="pl-PL" sz="2400" dirty="0"/>
              <a:t>przyznaje się </a:t>
            </a:r>
          </a:p>
          <a:p>
            <a:pPr marL="0" indent="0">
              <a:buNone/>
            </a:pPr>
            <a:r>
              <a:rPr lang="pl-PL" sz="2400" dirty="0"/>
              <a:t>    </a:t>
            </a:r>
            <a:r>
              <a:rPr lang="pl-PL" sz="2400" b="1" dirty="0"/>
              <a:t>7 punktów.</a:t>
            </a:r>
          </a:p>
          <a:p>
            <a:r>
              <a:rPr lang="pl-PL" sz="2400" dirty="0"/>
              <a:t>W przypadku przeliczania na punkty kryterium </a:t>
            </a:r>
            <a:r>
              <a:rPr lang="pl-PL" sz="2400" b="1" dirty="0"/>
              <a:t>za osiągnięcia w zakresie aktywności społecznej,</a:t>
            </a:r>
            <a:r>
              <a:rPr lang="pl-PL" sz="2400" dirty="0"/>
              <a:t> w tym na rzecz środowiska szkolnego, w szczególności w formie wolontariatu przyznaje się </a:t>
            </a:r>
            <a:r>
              <a:rPr lang="pl-PL" sz="2400" b="1" dirty="0"/>
              <a:t>3 punkty</a:t>
            </a:r>
            <a:r>
              <a:rPr lang="pl-PL" sz="2400" dirty="0"/>
              <a:t>.</a:t>
            </a:r>
          </a:p>
          <a:p>
            <a:r>
              <a:rPr lang="pl-PL" sz="2400" dirty="0"/>
              <a:t>W przypadku gdy kandydat ma więcej niż jedno </a:t>
            </a:r>
            <a:r>
              <a:rPr lang="pl-PL" sz="2400" b="1" dirty="0"/>
              <a:t>szczególne osiągnięcie </a:t>
            </a:r>
            <a:r>
              <a:rPr lang="pl-PL" sz="2400" dirty="0"/>
              <a:t>w zawodach wiedzy, artystycznych i sportowych, maksymalna liczba punktów możliwych do uzyskania za wszystkie osiągnięcia wynosi </a:t>
            </a:r>
            <a:r>
              <a:rPr lang="pl-PL" sz="2400" b="1" dirty="0"/>
              <a:t>18 punktów</a:t>
            </a:r>
            <a:r>
              <a:rPr lang="pl-PL" sz="2400" dirty="0"/>
              <a:t>.</a:t>
            </a:r>
            <a:endParaRPr lang="pl-PL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Podsumowanie kryteriów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>
                <a:solidFill>
                  <a:srgbClr val="FF0000"/>
                </a:solidFill>
              </a:rPr>
              <a:t>Laureat konkursu przedmiotowego 200 pkt.</a:t>
            </a:r>
          </a:p>
          <a:p>
            <a:r>
              <a:rPr lang="pl-PL" dirty="0"/>
              <a:t>Egzamin ósmoklasisty - 100 pkt. maksymalnie</a:t>
            </a:r>
          </a:p>
          <a:p>
            <a:r>
              <a:rPr lang="pl-PL" dirty="0"/>
              <a:t>4 oceny na świadectwie – max. 4x 18=72 pkt. </a:t>
            </a:r>
          </a:p>
          <a:p>
            <a:r>
              <a:rPr lang="pl-PL" dirty="0"/>
              <a:t>„Pasek”- 7 pkt.</a:t>
            </a:r>
          </a:p>
          <a:p>
            <a:r>
              <a:rPr lang="pl-PL" dirty="0"/>
              <a:t>Osiągnięcia społeczne – 3 pkt. </a:t>
            </a:r>
          </a:p>
          <a:p>
            <a:r>
              <a:rPr lang="pl-PL" dirty="0"/>
              <a:t>Konkursy, zawody, etc.- 18 pkt. </a:t>
            </a:r>
          </a:p>
          <a:p>
            <a:pPr algn="r">
              <a:buNone/>
            </a:pPr>
            <a:r>
              <a:rPr lang="pl-PL" sz="5400" dirty="0"/>
              <a:t>Razem 200 pkt.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Rekrutacja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b="1" dirty="0"/>
              <a:t>Kwiecień - Maj</a:t>
            </a:r>
          </a:p>
          <a:p>
            <a:r>
              <a:rPr lang="pl-PL" sz="2400" dirty="0"/>
              <a:t>Uczeń otrzymuje hasło i login w swojej SP</a:t>
            </a:r>
          </a:p>
          <a:p>
            <a:pPr marL="0" indent="0">
              <a:buNone/>
            </a:pPr>
            <a:r>
              <a:rPr lang="pl-PL" sz="2400" dirty="0"/>
              <a:t>    (kwiecień)</a:t>
            </a:r>
          </a:p>
          <a:p>
            <a:r>
              <a:rPr lang="pl-PL" sz="2400" dirty="0"/>
              <a:t>Wybór szkół w systemie </a:t>
            </a:r>
            <a:r>
              <a:rPr lang="pl-PL" sz="2000" b="1" dirty="0">
                <a:solidFill>
                  <a:srgbClr val="FF0000"/>
                </a:solidFill>
              </a:rPr>
              <a:t>od 16 maja (piątek)</a:t>
            </a:r>
          </a:p>
          <a:p>
            <a:r>
              <a:rPr lang="pl-PL" sz="2400" dirty="0"/>
              <a:t>Składanie </a:t>
            </a:r>
            <a:r>
              <a:rPr lang="pl-PL" sz="2400" b="1" dirty="0"/>
              <a:t>wydrukowanych wniosków</a:t>
            </a:r>
            <a:r>
              <a:rPr lang="pl-PL" sz="2400" dirty="0"/>
              <a:t>, </a:t>
            </a:r>
            <a:r>
              <a:rPr lang="pl-PL" sz="2400" b="1" dirty="0"/>
              <a:t>podpisanych przez kandydata i jego rodziców</a:t>
            </a:r>
            <a:r>
              <a:rPr lang="pl-PL" sz="2400" dirty="0"/>
              <a:t>/prawnych opiekunów </a:t>
            </a:r>
            <a:r>
              <a:rPr lang="pl-PL" sz="2400" b="1" dirty="0"/>
              <a:t>oraz dokumenty potwierdzające spełnianie warunków lub kryteriów branych pod uwagę w postępowaniu rekrutacyjnym </a:t>
            </a:r>
            <a:r>
              <a:rPr lang="pl-PL" sz="2400" b="1" u="sng" dirty="0"/>
              <a:t>w szkole pierwszego wyboru </a:t>
            </a:r>
            <a:r>
              <a:rPr lang="pl-PL" sz="2400" b="1" dirty="0"/>
              <a:t>			(</a:t>
            </a:r>
            <a:r>
              <a:rPr lang="pl-PL" b="1" dirty="0">
                <a:solidFill>
                  <a:srgbClr val="FF0000"/>
                </a:solidFill>
              </a:rPr>
              <a:t>16 maja do 28 maja do godz. 15:00</a:t>
            </a:r>
            <a:r>
              <a:rPr lang="pl-PL" sz="2000" b="1" dirty="0"/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Rekrutacja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pl-PL" b="1" dirty="0"/>
              <a:t>Lipiec</a:t>
            </a:r>
          </a:p>
          <a:p>
            <a:r>
              <a:rPr lang="pl-PL" b="1" dirty="0">
                <a:solidFill>
                  <a:srgbClr val="FF0000"/>
                </a:solidFill>
              </a:rPr>
              <a:t>Od 4 do 8 lipca do godz. 15.00 </a:t>
            </a:r>
            <a:r>
              <a:rPr lang="pl-PL" b="1" dirty="0"/>
              <a:t>- </a:t>
            </a:r>
            <a:r>
              <a:rPr lang="pl-PL" sz="2600" dirty="0"/>
              <a:t>możliwość dokonania zmiany wyboru szkoły ( tylko opiekun prawny może anulować podanie w szkole pierwszego wyboru; po odblokowaniu konta należy dokonać zmiany, ponownie wydrukować podanie i zanieść podpisane do szkoły pierwszego wyboru) </a:t>
            </a:r>
          </a:p>
          <a:p>
            <a:r>
              <a:rPr lang="pl-PL" b="1" dirty="0">
                <a:solidFill>
                  <a:srgbClr val="FF0000"/>
                </a:solidFill>
              </a:rPr>
              <a:t>Od 4 do 8 lipca do godz. 15.00 </a:t>
            </a:r>
            <a:r>
              <a:rPr lang="pl-PL" dirty="0"/>
              <a:t>– </a:t>
            </a:r>
            <a:r>
              <a:rPr lang="pl-PL" sz="2600" dirty="0"/>
              <a:t>składanie kopii świadectwa ukończenia SP, zaświadczenia o wynikach egzaminu ósmoklasisty oraz kopii  innych zaświadczeń poświadczonych za zgodność z oryginałem </a:t>
            </a:r>
            <a:r>
              <a:rPr lang="pl-PL" sz="2600" b="1" dirty="0"/>
              <a:t>do szkoły pierwszego wyboru.	</a:t>
            </a:r>
            <a:r>
              <a:rPr lang="pl-PL" b="1" dirty="0"/>
              <a:t>        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Rekrutacja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sz="4800" b="1" dirty="0"/>
              <a:t>Lipiec</a:t>
            </a:r>
          </a:p>
          <a:p>
            <a:r>
              <a:rPr lang="pl-PL" sz="4000" b="1" dirty="0">
                <a:solidFill>
                  <a:srgbClr val="FF0000"/>
                </a:solidFill>
              </a:rPr>
              <a:t>17 lipca do godz. 12.00  </a:t>
            </a:r>
            <a:r>
              <a:rPr lang="pl-PL" sz="4000" dirty="0"/>
              <a:t>– ogłoszenie listy kandydatów zakwalifikowanych do przyjęcia	</a:t>
            </a:r>
          </a:p>
          <a:p>
            <a:r>
              <a:rPr lang="pl-PL" sz="4000" b="1" dirty="0">
                <a:solidFill>
                  <a:srgbClr val="FF0000"/>
                </a:solidFill>
              </a:rPr>
              <a:t>od 17 do 22 lipca</a:t>
            </a:r>
            <a:r>
              <a:rPr lang="pl-PL" sz="4000" b="1" dirty="0"/>
              <a:t> </a:t>
            </a:r>
            <a:r>
              <a:rPr lang="pl-PL" sz="4000" b="1" dirty="0">
                <a:solidFill>
                  <a:srgbClr val="FF0000"/>
                </a:solidFill>
              </a:rPr>
              <a:t>do </a:t>
            </a:r>
            <a:r>
              <a:rPr lang="pl-PL" sz="4000" b="1" dirty="0" err="1">
                <a:solidFill>
                  <a:srgbClr val="FF0000"/>
                </a:solidFill>
              </a:rPr>
              <a:t>godz</a:t>
            </a:r>
            <a:r>
              <a:rPr lang="pl-PL" sz="4000" b="1" dirty="0">
                <a:solidFill>
                  <a:srgbClr val="FF0000"/>
                </a:solidFill>
              </a:rPr>
              <a:t> 12.00 </a:t>
            </a:r>
            <a:r>
              <a:rPr lang="pl-PL" sz="4000" dirty="0"/>
              <a:t>potwierdzenie woli podjęcia nauki w LXIV LO – składanie </a:t>
            </a:r>
            <a:r>
              <a:rPr lang="pl-PL" sz="4000" b="1" dirty="0"/>
              <a:t>oryginałów</a:t>
            </a:r>
            <a:r>
              <a:rPr lang="pl-PL" sz="4000" dirty="0"/>
              <a:t> wszystkich wymaganych dokumentów.</a:t>
            </a:r>
          </a:p>
          <a:p>
            <a:r>
              <a:rPr lang="pl-PL" sz="4000" b="1" u="sng" dirty="0">
                <a:solidFill>
                  <a:srgbClr val="FF0000"/>
                </a:solidFill>
              </a:rPr>
              <a:t>22 lipca do godz. 16.00 </a:t>
            </a:r>
            <a:r>
              <a:rPr lang="pl-PL" sz="4000" dirty="0"/>
              <a:t>ogłoszenie listy kandydatów </a:t>
            </a:r>
            <a:r>
              <a:rPr lang="pl-PL" sz="4000" b="1" dirty="0"/>
              <a:t>przyjętych do LXIV LO </a:t>
            </a:r>
            <a:r>
              <a:rPr lang="pl-PL" sz="3600" b="1" dirty="0"/>
              <a:t>	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Średni">
  <a:themeElements>
    <a:clrScheme name="Średni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Średni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Średni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597</TotalTime>
  <Words>642</Words>
  <Application>Microsoft Office PowerPoint</Application>
  <PresentationFormat>Pokaz na ekranie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6" baseType="lpstr">
      <vt:lpstr>Times New Roman</vt:lpstr>
      <vt:lpstr>Tw Cen MT</vt:lpstr>
      <vt:lpstr>Wingdings</vt:lpstr>
      <vt:lpstr>Wingdings 2</vt:lpstr>
      <vt:lpstr>Średni</vt:lpstr>
      <vt:lpstr>Prezentacja programu PowerPoint</vt:lpstr>
      <vt:lpstr>Kryteria rekrutacyjne</vt:lpstr>
      <vt:lpstr>Kryteria rekrutacyjne </vt:lpstr>
      <vt:lpstr>Kryteria rekrutacyjne </vt:lpstr>
      <vt:lpstr>Kryteria rekrutacyjne </vt:lpstr>
      <vt:lpstr>Podsumowanie kryteriów </vt:lpstr>
      <vt:lpstr>Rekrutacja</vt:lpstr>
      <vt:lpstr>Rekrutacja </vt:lpstr>
      <vt:lpstr>Rekrutacja  </vt:lpstr>
      <vt:lpstr>Rekrutacja uzupełniająca </vt:lpstr>
      <vt:lpstr>Powodzenia !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Egzaminy  gimnazjalne  i rekrutacja do szkół ponadgimnazjalnych</dc:title>
  <dc:creator>Monika</dc:creator>
  <cp:lastModifiedBy>Beata Zdanowicz</cp:lastModifiedBy>
  <cp:revision>78</cp:revision>
  <dcterms:modified xsi:type="dcterms:W3CDTF">2025-04-09T10:44:39Z</dcterms:modified>
</cp:coreProperties>
</file>